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72cda48328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72cda48328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72cda48328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72cda48328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72cda48328_0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72cda48328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74a30969fc_0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74a30969fc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72cda48328_0_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72cda48328_0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74a30969fc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74a30969fc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72cda48328_0_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72cda48328_0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72cda48328_0_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72cda48328_0_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74a30969fc_0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74a30969fc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74a30969fc_0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74a30969fc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image" Target="../media/image6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Relationship Id="rId4" Type="http://schemas.openxmlformats.org/officeDocument/2006/relationships/image" Target="../media/image8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Relationship Id="rId4" Type="http://schemas.openxmlformats.org/officeDocument/2006/relationships/image" Target="../media/image4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Relationship Id="rId4" Type="http://schemas.openxmlformats.org/officeDocument/2006/relationships/image" Target="../media/image7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Relationship Id="rId4" Type="http://schemas.openxmlformats.org/officeDocument/2006/relationships/image" Target="../media/image11.jpg"/><Relationship Id="rId5" Type="http://schemas.openxmlformats.org/officeDocument/2006/relationships/image" Target="../media/image1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Relationship Id="rId4" Type="http://schemas.openxmlformats.org/officeDocument/2006/relationships/image" Target="../media/image9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Relationship Id="rId4" Type="http://schemas.openxmlformats.org/officeDocument/2006/relationships/hyperlink" Target="http://drive.google.com/file/d/11RJMti4C-RPMZc0OXt3GeB3lI0eAX9px/view" TargetMode="External"/><Relationship Id="rId5" Type="http://schemas.openxmlformats.org/officeDocument/2006/relationships/image" Target="../media/image5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Relationship Id="rId4" Type="http://schemas.openxmlformats.org/officeDocument/2006/relationships/hyperlink" Target="https://www.youhavegotthepower.com/" TargetMode="External"/><Relationship Id="rId5" Type="http://schemas.openxmlformats.org/officeDocument/2006/relationships/image" Target="../media/image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Relationship Id="rId4" Type="http://schemas.openxmlformats.org/officeDocument/2006/relationships/image" Target="../media/image10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png"/><Relationship Id="rId4" Type="http://schemas.openxmlformats.org/officeDocument/2006/relationships/hyperlink" Target="https://www.snakemember.com/gothepower" TargetMode="External"/><Relationship Id="rId5" Type="http://schemas.openxmlformats.org/officeDocument/2006/relationships/image" Target="../media/image13.jpg"/><Relationship Id="rId6" Type="http://schemas.openxmlformats.org/officeDocument/2006/relationships/hyperlink" Target="https://www.snakemember.com/gothepower" TargetMode="External"/><Relationship Id="rId7" Type="http://schemas.openxmlformats.org/officeDocument/2006/relationships/hyperlink" Target="https://www.snakemember.com/gothepower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0" y="2571750"/>
            <a:ext cx="8520600" cy="989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rgbClr val="00709E"/>
                </a:solidFill>
              </a:rPr>
              <a:t>Infoproducts</a:t>
            </a:r>
            <a:endParaRPr>
              <a:solidFill>
                <a:srgbClr val="00709E"/>
              </a:solidFill>
            </a:endParaRPr>
          </a:p>
        </p:txBody>
      </p:sp>
      <p:pic>
        <p:nvPicPr>
          <p:cNvPr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90750" y="1161375"/>
            <a:ext cx="4762500" cy="781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rgbClr val="00709E"/>
                </a:solidFill>
              </a:rPr>
              <a:t>What are infoproducts? </a:t>
            </a:r>
            <a:endParaRPr>
              <a:solidFill>
                <a:srgbClr val="00709E"/>
              </a:solidFill>
            </a:endParaRPr>
          </a:p>
        </p:txBody>
      </p:sp>
      <p:pic>
        <p:nvPicPr>
          <p:cNvPr id="61" name="Google Shape;6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86550" y="4676775"/>
            <a:ext cx="2381250" cy="390525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4"/>
          <p:cNvSpPr txBox="1"/>
          <p:nvPr/>
        </p:nvSpPr>
        <p:spPr>
          <a:xfrm>
            <a:off x="3928200" y="1780950"/>
            <a:ext cx="4904100" cy="164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 sz="1800">
                <a:solidFill>
                  <a:srgbClr val="434343"/>
                </a:solidFill>
              </a:rPr>
              <a:t>They are digital products used to transform your or your company’s experience and knowledge into training products that are distributed through the internet.</a:t>
            </a:r>
            <a:endParaRPr sz="1800">
              <a:solidFill>
                <a:srgbClr val="434343"/>
              </a:solidFill>
            </a:endParaRPr>
          </a:p>
        </p:txBody>
      </p:sp>
      <p:pic>
        <p:nvPicPr>
          <p:cNvPr id="63" name="Google Shape;63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2950" y="1240925"/>
            <a:ext cx="3435850" cy="3435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rgbClr val="00709E"/>
                </a:solidFill>
              </a:rPr>
              <a:t>How can you use them?</a:t>
            </a:r>
            <a:endParaRPr>
              <a:solidFill>
                <a:srgbClr val="00709E"/>
              </a:solidFill>
            </a:endParaRPr>
          </a:p>
        </p:txBody>
      </p:sp>
      <p:pic>
        <p:nvPicPr>
          <p:cNvPr id="69" name="Google Shape;69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86550" y="4676775"/>
            <a:ext cx="2381250" cy="390525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5"/>
          <p:cNvSpPr txBox="1"/>
          <p:nvPr/>
        </p:nvSpPr>
        <p:spPr>
          <a:xfrm>
            <a:off x="4000500" y="2293525"/>
            <a:ext cx="4831800" cy="99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AutoNum type="arabicPeriod"/>
            </a:pPr>
            <a:r>
              <a:rPr lang="it">
                <a:solidFill>
                  <a:srgbClr val="434343"/>
                </a:solidFill>
              </a:rPr>
              <a:t>Internal training for your company</a:t>
            </a:r>
            <a:endParaRPr>
              <a:solidFill>
                <a:srgbClr val="434343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AutoNum type="arabicPeriod"/>
            </a:pPr>
            <a:r>
              <a:rPr lang="it">
                <a:solidFill>
                  <a:srgbClr val="434343"/>
                </a:solidFill>
              </a:rPr>
              <a:t>To have passive income through the sale of online courses</a:t>
            </a:r>
            <a:endParaRPr>
              <a:solidFill>
                <a:srgbClr val="434343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AutoNum type="arabicPeriod"/>
            </a:pPr>
            <a:r>
              <a:rPr lang="it">
                <a:solidFill>
                  <a:srgbClr val="434343"/>
                </a:solidFill>
              </a:rPr>
              <a:t>To accompany physical products</a:t>
            </a:r>
            <a:endParaRPr>
              <a:solidFill>
                <a:srgbClr val="434343"/>
              </a:solidFill>
            </a:endParaRPr>
          </a:p>
        </p:txBody>
      </p:sp>
      <p:pic>
        <p:nvPicPr>
          <p:cNvPr id="71" name="Google Shape;71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4800" y="1170125"/>
            <a:ext cx="3695701" cy="3695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rgbClr val="00709E"/>
                </a:solidFill>
              </a:rPr>
              <a:t>What problem do they solve?</a:t>
            </a:r>
            <a:endParaRPr>
              <a:solidFill>
                <a:srgbClr val="00709E"/>
              </a:solidFill>
            </a:endParaRPr>
          </a:p>
        </p:txBody>
      </p:sp>
      <p:pic>
        <p:nvPicPr>
          <p:cNvPr id="77" name="Google Shape;77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86550" y="4676775"/>
            <a:ext cx="2381250" cy="390525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16"/>
          <p:cNvSpPr txBox="1"/>
          <p:nvPr/>
        </p:nvSpPr>
        <p:spPr>
          <a:xfrm>
            <a:off x="4000500" y="2283250"/>
            <a:ext cx="4831800" cy="14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Char char="●"/>
            </a:pPr>
            <a:r>
              <a:rPr lang="it">
                <a:solidFill>
                  <a:srgbClr val="434343"/>
                </a:solidFill>
              </a:rPr>
              <a:t>Solve initial training problems for new members</a:t>
            </a:r>
            <a:endParaRPr>
              <a:solidFill>
                <a:srgbClr val="434343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Char char="●"/>
            </a:pPr>
            <a:r>
              <a:rPr lang="it">
                <a:solidFill>
                  <a:srgbClr val="434343"/>
                </a:solidFill>
              </a:rPr>
              <a:t>Updates of protocols and procedures. Thus structuring information </a:t>
            </a:r>
            <a:endParaRPr>
              <a:solidFill>
                <a:srgbClr val="434343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Char char="●"/>
            </a:pPr>
            <a:r>
              <a:rPr lang="it">
                <a:solidFill>
                  <a:srgbClr val="434343"/>
                </a:solidFill>
              </a:rPr>
              <a:t>Specific training for each role in the company</a:t>
            </a:r>
            <a:endParaRPr>
              <a:solidFill>
                <a:srgbClr val="434343"/>
              </a:solidFill>
            </a:endParaRPr>
          </a:p>
        </p:txBody>
      </p:sp>
      <p:sp>
        <p:nvSpPr>
          <p:cNvPr id="79" name="Google Shape;79;p16"/>
          <p:cNvSpPr txBox="1"/>
          <p:nvPr/>
        </p:nvSpPr>
        <p:spPr>
          <a:xfrm>
            <a:off x="345725" y="1055250"/>
            <a:ext cx="8530200" cy="64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it"/>
              <a:t>Internal learning</a:t>
            </a:r>
            <a:endParaRPr i="1"/>
          </a:p>
        </p:txBody>
      </p:sp>
      <p:pic>
        <p:nvPicPr>
          <p:cNvPr id="80" name="Google Shape;80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1488650"/>
            <a:ext cx="3331600" cy="3331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rgbClr val="00709E"/>
                </a:solidFill>
              </a:rPr>
              <a:t>What problem do they solve?</a:t>
            </a:r>
            <a:endParaRPr>
              <a:solidFill>
                <a:srgbClr val="00709E"/>
              </a:solidFill>
            </a:endParaRPr>
          </a:p>
        </p:txBody>
      </p:sp>
      <p:pic>
        <p:nvPicPr>
          <p:cNvPr id="86" name="Google Shape;86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86550" y="4676775"/>
            <a:ext cx="2381250" cy="390525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17"/>
          <p:cNvSpPr txBox="1"/>
          <p:nvPr/>
        </p:nvSpPr>
        <p:spPr>
          <a:xfrm>
            <a:off x="4082425" y="2251750"/>
            <a:ext cx="4632900" cy="119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</a:pPr>
            <a:r>
              <a:rPr lang="it">
                <a:solidFill>
                  <a:srgbClr val="434343"/>
                </a:solidFill>
              </a:rPr>
              <a:t>(Almost) free distribution</a:t>
            </a:r>
            <a:endParaRPr>
              <a:solidFill>
                <a:srgbClr val="434343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</a:pPr>
            <a:r>
              <a:rPr lang="it">
                <a:solidFill>
                  <a:srgbClr val="434343"/>
                </a:solidFill>
              </a:rPr>
              <a:t>Easy to create</a:t>
            </a:r>
            <a:endParaRPr>
              <a:solidFill>
                <a:srgbClr val="434343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</a:pPr>
            <a:r>
              <a:rPr lang="it">
                <a:solidFill>
                  <a:srgbClr val="434343"/>
                </a:solidFill>
              </a:rPr>
              <a:t>100% passive income</a:t>
            </a:r>
            <a:endParaRPr>
              <a:solidFill>
                <a:srgbClr val="434343"/>
              </a:solidFill>
            </a:endParaRPr>
          </a:p>
        </p:txBody>
      </p:sp>
      <p:sp>
        <p:nvSpPr>
          <p:cNvPr id="88" name="Google Shape;88;p17"/>
          <p:cNvSpPr txBox="1"/>
          <p:nvPr/>
        </p:nvSpPr>
        <p:spPr>
          <a:xfrm>
            <a:off x="345725" y="1055250"/>
            <a:ext cx="8530200" cy="64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it"/>
              <a:t>Sale of online courses</a:t>
            </a:r>
            <a:endParaRPr i="1"/>
          </a:p>
        </p:txBody>
      </p:sp>
      <p:pic>
        <p:nvPicPr>
          <p:cNvPr id="89" name="Google Shape;89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5050" y="1620875"/>
            <a:ext cx="3057801" cy="30578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rgbClr val="00709E"/>
                </a:solidFill>
              </a:rPr>
              <a:t>What problem do they solve?</a:t>
            </a:r>
            <a:endParaRPr>
              <a:solidFill>
                <a:srgbClr val="00709E"/>
              </a:solidFill>
            </a:endParaRPr>
          </a:p>
        </p:txBody>
      </p:sp>
      <p:pic>
        <p:nvPicPr>
          <p:cNvPr id="95" name="Google Shape;95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86550" y="4676775"/>
            <a:ext cx="2381250" cy="390525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8"/>
          <p:cNvSpPr txBox="1"/>
          <p:nvPr/>
        </p:nvSpPr>
        <p:spPr>
          <a:xfrm>
            <a:off x="4000500" y="2139775"/>
            <a:ext cx="4831800" cy="131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</a:pPr>
            <a:r>
              <a:rPr lang="it">
                <a:solidFill>
                  <a:srgbClr val="434343"/>
                </a:solidFill>
              </a:rPr>
              <a:t>Give more value to products</a:t>
            </a:r>
            <a:endParaRPr>
              <a:solidFill>
                <a:srgbClr val="434343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</a:pPr>
            <a:r>
              <a:rPr lang="it">
                <a:solidFill>
                  <a:srgbClr val="434343"/>
                </a:solidFill>
              </a:rPr>
              <a:t>Teach your buyers how to use products. i.e. thermomix</a:t>
            </a:r>
            <a:endParaRPr>
              <a:solidFill>
                <a:srgbClr val="434343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</a:pPr>
            <a:r>
              <a:rPr lang="it">
                <a:solidFill>
                  <a:srgbClr val="434343"/>
                </a:solidFill>
              </a:rPr>
              <a:t>Sell ​​your product</a:t>
            </a:r>
            <a:endParaRPr>
              <a:solidFill>
                <a:srgbClr val="434343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34343"/>
              </a:solidFill>
            </a:endParaRPr>
          </a:p>
        </p:txBody>
      </p:sp>
      <p:sp>
        <p:nvSpPr>
          <p:cNvPr id="97" name="Google Shape;97;p18"/>
          <p:cNvSpPr txBox="1"/>
          <p:nvPr/>
        </p:nvSpPr>
        <p:spPr>
          <a:xfrm>
            <a:off x="311775" y="101600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it"/>
              <a:t>Accompany physical products</a:t>
            </a:r>
            <a:endParaRPr i="1"/>
          </a:p>
        </p:txBody>
      </p:sp>
      <p:pic>
        <p:nvPicPr>
          <p:cNvPr id="98" name="Google Shape;98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4575" y="1521038"/>
            <a:ext cx="3166976" cy="3166976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065925" y="2777225"/>
            <a:ext cx="2724725" cy="17299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rgbClr val="00709E"/>
                </a:solidFill>
              </a:rPr>
              <a:t>W</a:t>
            </a:r>
            <a:r>
              <a:rPr lang="it">
                <a:solidFill>
                  <a:srgbClr val="00709E"/>
                </a:solidFill>
              </a:rPr>
              <a:t>ho is it for?</a:t>
            </a:r>
            <a:endParaRPr>
              <a:solidFill>
                <a:srgbClr val="00709E"/>
              </a:solidFill>
            </a:endParaRPr>
          </a:p>
        </p:txBody>
      </p:sp>
      <p:pic>
        <p:nvPicPr>
          <p:cNvPr id="105" name="Google Shape;105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86550" y="4676775"/>
            <a:ext cx="2381250" cy="390525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19"/>
          <p:cNvSpPr txBox="1"/>
          <p:nvPr/>
        </p:nvSpPr>
        <p:spPr>
          <a:xfrm>
            <a:off x="3955550" y="1642650"/>
            <a:ext cx="4831800" cy="264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rgbClr val="434343"/>
                </a:solidFill>
              </a:rPr>
              <a:t>Video courses are ideal for entrepreneurs who feel comfortable in front of a camera, who want to enhance their personal brand and who intend to teach practical knowledge.</a:t>
            </a:r>
            <a:br>
              <a:rPr lang="it">
                <a:solidFill>
                  <a:srgbClr val="434343"/>
                </a:solidFill>
              </a:rPr>
            </a:br>
            <a:br>
              <a:rPr lang="it">
                <a:solidFill>
                  <a:srgbClr val="434343"/>
                </a:solidFill>
              </a:rPr>
            </a:br>
            <a:r>
              <a:rPr lang="it">
                <a:solidFill>
                  <a:srgbClr val="434343"/>
                </a:solidFill>
              </a:rPr>
              <a:t>They are also for those producers who want to position their course in the premium segment, selling it at a high price, and who have good knowledge of digital marketing</a:t>
            </a:r>
            <a:endParaRPr>
              <a:solidFill>
                <a:srgbClr val="434343"/>
              </a:solidFill>
            </a:endParaRPr>
          </a:p>
        </p:txBody>
      </p:sp>
      <p:pic>
        <p:nvPicPr>
          <p:cNvPr id="107" name="Google Shape;107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5725" y="1017725"/>
            <a:ext cx="3998576" cy="39985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rgbClr val="00709E"/>
                </a:solidFill>
              </a:rPr>
              <a:t>W</a:t>
            </a:r>
            <a:r>
              <a:rPr lang="it">
                <a:solidFill>
                  <a:srgbClr val="00709E"/>
                </a:solidFill>
              </a:rPr>
              <a:t>hat does it require?</a:t>
            </a:r>
            <a:endParaRPr>
              <a:solidFill>
                <a:srgbClr val="00709E"/>
              </a:solidFill>
            </a:endParaRPr>
          </a:p>
        </p:txBody>
      </p:sp>
      <p:pic>
        <p:nvPicPr>
          <p:cNvPr id="113" name="Google Shape;113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86550" y="4676775"/>
            <a:ext cx="2381250" cy="390525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20"/>
          <p:cNvSpPr txBox="1"/>
          <p:nvPr/>
        </p:nvSpPr>
        <p:spPr>
          <a:xfrm>
            <a:off x="4000500" y="1170125"/>
            <a:ext cx="4831800" cy="31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" sz="1100">
                <a:solidFill>
                  <a:srgbClr val="434343"/>
                </a:solidFill>
              </a:rPr>
              <a:t>Depending on the format you use, you will need a microphone (offering good audio quality is essential) and a device to record yourself (you can simply use your mobile camera) or a program that allows you to capture the screen of your computer, such as ScreenFlow, Camtasia or Zoom.</a:t>
            </a:r>
            <a:endParaRPr sz="1100">
              <a:solidFill>
                <a:srgbClr val="434343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rgbClr val="434343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" sz="1100">
                <a:solidFill>
                  <a:srgbClr val="434343"/>
                </a:solidFill>
              </a:rPr>
              <a:t>If you are going to appear on screen, consider also buying lighting equipment. </a:t>
            </a:r>
            <a:endParaRPr sz="1100">
              <a:solidFill>
                <a:srgbClr val="434343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rgbClr val="434343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" sz="1100">
                <a:solidFill>
                  <a:srgbClr val="434343"/>
                </a:solidFill>
              </a:rPr>
              <a:t>An All-in-one tool like </a:t>
            </a:r>
            <a:r>
              <a:rPr i="1" lang="it" sz="1100">
                <a:solidFill>
                  <a:srgbClr val="CC0000"/>
                </a:solidFill>
              </a:rPr>
              <a:t>Snake</a:t>
            </a:r>
            <a:r>
              <a:rPr i="1" lang="it" sz="1100">
                <a:solidFill>
                  <a:srgbClr val="434343"/>
                </a:solidFill>
              </a:rPr>
              <a:t> </a:t>
            </a:r>
            <a:r>
              <a:rPr i="1" lang="it" sz="1100">
                <a:solidFill>
                  <a:srgbClr val="00709E"/>
                </a:solidFill>
              </a:rPr>
              <a:t>Member</a:t>
            </a:r>
            <a:r>
              <a:rPr lang="it" sz="1100">
                <a:solidFill>
                  <a:srgbClr val="434343"/>
                </a:solidFill>
              </a:rPr>
              <a:t> to manage:</a:t>
            </a:r>
            <a:endParaRPr sz="1100">
              <a:solidFill>
                <a:srgbClr val="434343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rgbClr val="434343"/>
              </a:solidFill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Char char="●"/>
            </a:pPr>
            <a:r>
              <a:rPr lang="it" sz="1100">
                <a:solidFill>
                  <a:srgbClr val="434343"/>
                </a:solidFill>
              </a:rPr>
              <a:t>Email marketing</a:t>
            </a:r>
            <a:endParaRPr sz="1100">
              <a:solidFill>
                <a:srgbClr val="434343"/>
              </a:solidFill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Char char="●"/>
            </a:pPr>
            <a:r>
              <a:rPr lang="it" sz="1100">
                <a:solidFill>
                  <a:srgbClr val="434343"/>
                </a:solidFill>
              </a:rPr>
              <a:t>Sales Online</a:t>
            </a:r>
            <a:endParaRPr sz="1100">
              <a:solidFill>
                <a:srgbClr val="434343"/>
              </a:solidFill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Char char="●"/>
            </a:pPr>
            <a:r>
              <a:rPr lang="it" sz="1100">
                <a:solidFill>
                  <a:srgbClr val="434343"/>
                </a:solidFill>
              </a:rPr>
              <a:t>Member Area for Online Courses</a:t>
            </a:r>
            <a:endParaRPr sz="1100">
              <a:solidFill>
                <a:srgbClr val="434343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rgbClr val="434343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 sz="1100">
                <a:solidFill>
                  <a:srgbClr val="434343"/>
                </a:solidFill>
              </a:rPr>
              <a:t>You will also need a platform to create a community and interact with your learners, such as a private Facebook group.</a:t>
            </a:r>
            <a:endParaRPr sz="1100">
              <a:solidFill>
                <a:srgbClr val="434343"/>
              </a:solidFill>
            </a:endParaRPr>
          </a:p>
        </p:txBody>
      </p:sp>
      <p:pic>
        <p:nvPicPr>
          <p:cNvPr id="115" name="Google Shape;115;p20" title="Infoproductos.mp4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2625" y="1170125"/>
            <a:ext cx="3445926" cy="34459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rgbClr val="00709E"/>
                </a:solidFill>
              </a:rPr>
              <a:t>EXAMPLE</a:t>
            </a:r>
            <a:endParaRPr>
              <a:solidFill>
                <a:srgbClr val="00709E"/>
              </a:solidFill>
            </a:endParaRPr>
          </a:p>
        </p:txBody>
      </p:sp>
      <p:sp>
        <p:nvSpPr>
          <p:cNvPr id="121" name="Google Shape;121;p21"/>
          <p:cNvSpPr txBox="1"/>
          <p:nvPr>
            <p:ph idx="1" type="body"/>
          </p:nvPr>
        </p:nvSpPr>
        <p:spPr>
          <a:xfrm>
            <a:off x="311700" y="1152475"/>
            <a:ext cx="8520600" cy="69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it" sz="1400"/>
              <a:t>Rich Coach University</a:t>
            </a:r>
            <a:endParaRPr sz="1400"/>
          </a:p>
        </p:txBody>
      </p:sp>
      <p:pic>
        <p:nvPicPr>
          <p:cNvPr id="122" name="Google Shape;122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86550" y="4676775"/>
            <a:ext cx="2381250" cy="390525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21"/>
          <p:cNvSpPr txBox="1"/>
          <p:nvPr/>
        </p:nvSpPr>
        <p:spPr>
          <a:xfrm>
            <a:off x="4000500" y="1879875"/>
            <a:ext cx="4831800" cy="265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rgbClr val="434343"/>
                </a:solidFill>
              </a:rPr>
              <a:t>Sell at once.</a:t>
            </a:r>
            <a:endParaRPr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rgbClr val="434343"/>
                </a:solidFill>
              </a:rPr>
              <a:t>Or divided into 5 parts</a:t>
            </a:r>
            <a:endParaRPr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 u="sng">
                <a:solidFill>
                  <a:schemeClr val="hlink"/>
                </a:solidFill>
                <a:hlinkClick r:id="rId4"/>
              </a:rPr>
              <a:t>https://www.youhavegotthepower.com/</a:t>
            </a:r>
            <a:endParaRPr>
              <a:solidFill>
                <a:srgbClr val="434343"/>
              </a:solidFill>
            </a:endParaRPr>
          </a:p>
        </p:txBody>
      </p:sp>
      <p:pic>
        <p:nvPicPr>
          <p:cNvPr id="124" name="Google Shape;124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94100" y="2071275"/>
            <a:ext cx="2334550" cy="20359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rgbClr val="00709E"/>
                </a:solidFill>
              </a:rPr>
              <a:t>Payment Types</a:t>
            </a:r>
            <a:endParaRPr>
              <a:solidFill>
                <a:srgbClr val="00709E"/>
              </a:solidFill>
            </a:endParaRPr>
          </a:p>
        </p:txBody>
      </p:sp>
      <p:pic>
        <p:nvPicPr>
          <p:cNvPr id="130" name="Google Shape;130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86550" y="4676775"/>
            <a:ext cx="2381250" cy="390525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22"/>
          <p:cNvSpPr txBox="1"/>
          <p:nvPr/>
        </p:nvSpPr>
        <p:spPr>
          <a:xfrm>
            <a:off x="4000500" y="1879875"/>
            <a:ext cx="4831800" cy="265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-"/>
            </a:pPr>
            <a:r>
              <a:rPr lang="it">
                <a:solidFill>
                  <a:srgbClr val="434343"/>
                </a:solidFill>
              </a:rPr>
              <a:t>You can sell courses in full, with 1 single payment </a:t>
            </a:r>
            <a:endParaRPr>
              <a:solidFill>
                <a:srgbClr val="434343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-"/>
            </a:pPr>
            <a:r>
              <a:rPr lang="it">
                <a:solidFill>
                  <a:srgbClr val="434343"/>
                </a:solidFill>
              </a:rPr>
              <a:t>Courses with monthly payments, for as little as 2 months </a:t>
            </a:r>
            <a:endParaRPr>
              <a:solidFill>
                <a:srgbClr val="434343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-"/>
            </a:pPr>
            <a:r>
              <a:rPr lang="it">
                <a:solidFill>
                  <a:srgbClr val="434343"/>
                </a:solidFill>
              </a:rPr>
              <a:t>Courses that are on a typical membership site, with a monthly access fee, for Premium content </a:t>
            </a:r>
            <a:endParaRPr>
              <a:solidFill>
                <a:srgbClr val="434343"/>
              </a:solidFill>
            </a:endParaRPr>
          </a:p>
        </p:txBody>
      </p:sp>
      <p:pic>
        <p:nvPicPr>
          <p:cNvPr id="132" name="Google Shape;132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5850" y="1170125"/>
            <a:ext cx="3315800" cy="3315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rgbClr val="00709E"/>
                </a:solidFill>
              </a:rPr>
              <a:t>For more information visit:</a:t>
            </a:r>
            <a:endParaRPr>
              <a:solidFill>
                <a:srgbClr val="00709E"/>
              </a:solidFill>
            </a:endParaRPr>
          </a:p>
        </p:txBody>
      </p:sp>
      <p:pic>
        <p:nvPicPr>
          <p:cNvPr id="138" name="Google Shape;138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86550" y="4676775"/>
            <a:ext cx="2381250" cy="390525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23"/>
          <p:cNvSpPr txBox="1"/>
          <p:nvPr/>
        </p:nvSpPr>
        <p:spPr>
          <a:xfrm>
            <a:off x="3956000" y="2249375"/>
            <a:ext cx="4831800" cy="153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rgbClr val="434343"/>
                </a:solidFill>
              </a:rPr>
              <a:t>If you like the presentation and you want to know more, </a:t>
            </a:r>
            <a:r>
              <a:rPr b="1" i="1" lang="it">
                <a:solidFill>
                  <a:srgbClr val="434343"/>
                </a:solidFill>
              </a:rPr>
              <a:t>request a free session now </a:t>
            </a:r>
            <a:r>
              <a:rPr lang="it">
                <a:solidFill>
                  <a:srgbClr val="434343"/>
                </a:solidFill>
              </a:rPr>
              <a:t>to see how you can use info-products for your business. </a:t>
            </a:r>
            <a:endParaRPr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 u="sng">
                <a:solidFill>
                  <a:schemeClr val="hlink"/>
                </a:solidFill>
                <a:hlinkClick r:id="rId4"/>
              </a:rPr>
              <a:t>www.snakemember.com/gothepower</a:t>
            </a:r>
            <a:endParaRPr>
              <a:solidFill>
                <a:srgbClr val="434343"/>
              </a:solidFill>
            </a:endParaRPr>
          </a:p>
        </p:txBody>
      </p:sp>
      <p:pic>
        <p:nvPicPr>
          <p:cNvPr id="140" name="Google Shape;140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60300" y="1170125"/>
            <a:ext cx="3695701" cy="3695701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23"/>
          <p:cNvSpPr txBox="1"/>
          <p:nvPr/>
        </p:nvSpPr>
        <p:spPr>
          <a:xfrm>
            <a:off x="4059700" y="1251050"/>
            <a:ext cx="4316400" cy="6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 u="sng">
                <a:solidFill>
                  <a:schemeClr val="hlink"/>
                </a:solidFill>
                <a:hlinkClick r:id="rId6"/>
              </a:rPr>
              <a:t>www.snakemember.com/</a:t>
            </a:r>
            <a:r>
              <a:rPr lang="it" u="sng">
                <a:solidFill>
                  <a:schemeClr val="hlink"/>
                </a:solidFill>
                <a:hlinkClick r:id="rId7"/>
              </a:rPr>
              <a:t>gothepower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